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7"/>
  </p:notesMasterIdLst>
  <p:handoutMasterIdLst>
    <p:handoutMasterId r:id="rId28"/>
  </p:handoutMasterIdLst>
  <p:sldIdLst>
    <p:sldId id="305" r:id="rId2"/>
    <p:sldId id="426" r:id="rId3"/>
    <p:sldId id="414" r:id="rId4"/>
    <p:sldId id="422" r:id="rId5"/>
    <p:sldId id="415" r:id="rId6"/>
    <p:sldId id="423" r:id="rId7"/>
    <p:sldId id="416" r:id="rId8"/>
    <p:sldId id="417" r:id="rId9"/>
    <p:sldId id="418" r:id="rId10"/>
    <p:sldId id="419" r:id="rId11"/>
    <p:sldId id="424" r:id="rId12"/>
    <p:sldId id="421" r:id="rId13"/>
    <p:sldId id="404" r:id="rId14"/>
    <p:sldId id="405" r:id="rId15"/>
    <p:sldId id="406" r:id="rId16"/>
    <p:sldId id="379" r:id="rId17"/>
    <p:sldId id="420" r:id="rId18"/>
    <p:sldId id="430" r:id="rId19"/>
    <p:sldId id="425" r:id="rId20"/>
    <p:sldId id="376" r:id="rId21"/>
    <p:sldId id="427" r:id="rId22"/>
    <p:sldId id="432" r:id="rId23"/>
    <p:sldId id="384" r:id="rId24"/>
    <p:sldId id="385" r:id="rId25"/>
    <p:sldId id="431" r:id="rId26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DIN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DIN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DIN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DIN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DIN" pitchFamily="2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DIN" pitchFamily="2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DIN" pitchFamily="2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DIN" pitchFamily="2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DIN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215732"/>
    <a:srgbClr val="DC4405"/>
    <a:srgbClr val="B5BD00"/>
    <a:srgbClr val="FFA200"/>
    <a:srgbClr val="00B2A9"/>
    <a:srgbClr val="BFD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19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6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D6CCA-113C-44C7-BCBF-077C004D9A9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C20E8-8C78-4D17-99EB-5B76557B6A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0031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76BE7-8B92-4AF7-B316-310D19C51548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EAEC2-781A-4302-9BB9-058D363457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802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EAEC2-781A-4302-9BB9-058D3634572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038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sabertura 1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87624" y="1340769"/>
            <a:ext cx="6696744" cy="2592287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4600"/>
              </a:lnSpc>
              <a:defRPr sz="4600" spc="0" baseline="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4988768"/>
            <a:ext cx="6944816" cy="600472"/>
          </a:xfrm>
        </p:spPr>
        <p:txBody>
          <a:bodyPr anchor="b"/>
          <a:lstStyle>
            <a:lvl1pPr marL="0" indent="0" algn="l">
              <a:buNone/>
              <a:defRPr spc="-9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0592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de abertura 2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1268760"/>
            <a:ext cx="6573416" cy="324036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4800"/>
              </a:lnSpc>
              <a:defRPr sz="4600" spc="0" baseline="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1115616" y="4988768"/>
            <a:ext cx="6944816" cy="600472"/>
          </a:xfrm>
        </p:spPr>
        <p:txBody>
          <a:bodyPr anchor="b">
            <a:noAutofit/>
          </a:bodyPr>
          <a:lstStyle>
            <a:lvl1pPr marL="0" indent="0" algn="l">
              <a:buNone/>
              <a:defRPr spc="-9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768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de conteúd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6480720" cy="121500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3800"/>
              </a:lnSpc>
              <a:defRPr sz="3200" spc="-140" baseline="0">
                <a:solidFill>
                  <a:srgbClr val="21573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6400800" cy="3096344"/>
          </a:xfrm>
        </p:spPr>
        <p:txBody>
          <a:bodyPr>
            <a:noAutofit/>
          </a:bodyPr>
          <a:lstStyle>
            <a:lvl1pPr marL="268288" indent="-268288" algn="l">
              <a:buClr>
                <a:srgbClr val="FAA619"/>
              </a:buClr>
              <a:buFont typeface="Arial" pitchFamily="34" charset="0"/>
              <a:buChar char="•"/>
              <a:tabLst>
                <a:tab pos="268288" algn="l"/>
              </a:tabLst>
              <a:defRPr sz="2200">
                <a:solidFill>
                  <a:srgbClr val="215732"/>
                </a:solidFill>
              </a:defRPr>
            </a:lvl1pPr>
            <a:lvl2pPr marL="0" indent="0" algn="l">
              <a:buNone/>
              <a:defRPr sz="1900">
                <a:solidFill>
                  <a:srgbClr val="215732"/>
                </a:solidFill>
                <a:latin typeface="+mj-lt"/>
              </a:defRPr>
            </a:lvl2pPr>
            <a:lvl3pPr marL="268288" indent="0" algn="l">
              <a:buNone/>
              <a:defRPr sz="1600" b="0" baseline="0">
                <a:solidFill>
                  <a:srgbClr val="215732"/>
                </a:solidFill>
                <a:latin typeface="+mj-lt"/>
              </a:defRPr>
            </a:lvl3pPr>
            <a:lvl4pPr marL="1371600" indent="-1103313" algn="l">
              <a:buNone/>
              <a:defRPr sz="1500">
                <a:solidFill>
                  <a:srgbClr val="215732"/>
                </a:solidFill>
                <a:latin typeface="+mj-lt"/>
              </a:defRPr>
            </a:lvl4pPr>
            <a:lvl5pPr marL="1828800" indent="-1560513" algn="l">
              <a:buNone/>
              <a:defRPr sz="1600">
                <a:solidFill>
                  <a:srgbClr val="215732"/>
                </a:solidFill>
                <a:latin typeface="+mj-lt"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estilo do subtítulo mestre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233231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com imag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97768"/>
            <a:ext cx="6480720" cy="1143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3800"/>
              </a:lnSpc>
              <a:defRPr sz="3200" spc="-140" baseline="0">
                <a:solidFill>
                  <a:srgbClr val="21573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11" name="Espaço Reservado para Imagem 10"/>
          <p:cNvSpPr>
            <a:spLocks noGrp="1"/>
          </p:cNvSpPr>
          <p:nvPr>
            <p:ph type="pic" sz="quarter" idx="10"/>
          </p:nvPr>
        </p:nvSpPr>
        <p:spPr>
          <a:xfrm>
            <a:off x="467297" y="2204864"/>
            <a:ext cx="5976911" cy="4176886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6732240" y="2204864"/>
            <a:ext cx="2160240" cy="4176464"/>
          </a:xfrm>
        </p:spPr>
        <p:txBody>
          <a:bodyPr>
            <a:noAutofit/>
          </a:bodyPr>
          <a:lstStyle>
            <a:lvl1pPr marL="0" indent="0" algn="l">
              <a:buClr>
                <a:srgbClr val="FAA619"/>
              </a:buClr>
              <a:buFont typeface="Arial" pitchFamily="34" charset="0"/>
              <a:buNone/>
              <a:tabLst>
                <a:tab pos="268288" algn="l"/>
              </a:tabLst>
              <a:defRPr sz="2800" b="1">
                <a:solidFill>
                  <a:srgbClr val="FAA61A"/>
                </a:solidFill>
              </a:defRPr>
            </a:lvl1pPr>
            <a:lvl2pPr marL="0" indent="0" algn="l">
              <a:buNone/>
              <a:defRPr sz="1500" baseline="0">
                <a:solidFill>
                  <a:srgbClr val="215732"/>
                </a:solidFill>
                <a:latin typeface="+mj-lt"/>
              </a:defRPr>
            </a:lvl2pPr>
            <a:lvl3pPr marL="0" indent="0" algn="l">
              <a:buNone/>
              <a:defRPr sz="1500" b="0" baseline="0">
                <a:solidFill>
                  <a:srgbClr val="215732"/>
                </a:solidFill>
                <a:latin typeface="+mj-lt"/>
              </a:defRPr>
            </a:lvl3pPr>
            <a:lvl4pPr marL="1371600" indent="-1103313" algn="l">
              <a:buNone/>
              <a:defRPr sz="1500">
                <a:solidFill>
                  <a:srgbClr val="215732"/>
                </a:solidFill>
                <a:latin typeface="+mj-lt"/>
              </a:defRPr>
            </a:lvl4pPr>
            <a:lvl5pPr marL="1828800" indent="-1560513" algn="l">
              <a:buNone/>
              <a:defRPr sz="1600">
                <a:solidFill>
                  <a:srgbClr val="215732"/>
                </a:solidFill>
                <a:latin typeface="+mj-lt"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estilo do subtítulo mestre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506475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final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331640" y="2564904"/>
            <a:ext cx="6480720" cy="576064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lnSpc>
                <a:spcPts val="3800"/>
              </a:lnSpc>
              <a:defRPr sz="3240" b="1" i="0" spc="-140" baseline="0">
                <a:solidFill>
                  <a:srgbClr val="215732"/>
                </a:solidFill>
                <a:latin typeface="+mn-lt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2843808" y="4149080"/>
            <a:ext cx="3528392" cy="2232248"/>
          </a:xfrm>
        </p:spPr>
        <p:txBody>
          <a:bodyPr>
            <a:noAutofit/>
          </a:bodyPr>
          <a:lstStyle>
            <a:lvl1pPr marL="0" indent="0" algn="ctr">
              <a:buClr>
                <a:srgbClr val="FAA619"/>
              </a:buClr>
              <a:buFont typeface="Arial" pitchFamily="34" charset="0"/>
              <a:buNone/>
              <a:tabLst>
                <a:tab pos="268288" algn="l"/>
              </a:tabLst>
              <a:defRPr sz="1800" b="1">
                <a:solidFill>
                  <a:srgbClr val="215732"/>
                </a:solidFill>
              </a:defRPr>
            </a:lvl1pPr>
            <a:lvl2pPr marL="0" indent="0" algn="ctr">
              <a:buNone/>
              <a:defRPr sz="1500" baseline="0">
                <a:solidFill>
                  <a:srgbClr val="215732"/>
                </a:solidFill>
                <a:latin typeface="+mj-lt"/>
              </a:defRPr>
            </a:lvl2pPr>
            <a:lvl3pPr marL="0" indent="0" algn="ctr">
              <a:buNone/>
              <a:defRPr sz="1500" b="0" baseline="0">
                <a:solidFill>
                  <a:srgbClr val="215732"/>
                </a:solidFill>
                <a:latin typeface="+mj-lt"/>
              </a:defRPr>
            </a:lvl3pPr>
            <a:lvl4pPr marL="1371600" indent="-1103313" algn="l">
              <a:buNone/>
              <a:defRPr sz="1500">
                <a:solidFill>
                  <a:srgbClr val="215732"/>
                </a:solidFill>
                <a:latin typeface="+mj-lt"/>
              </a:defRPr>
            </a:lvl4pPr>
            <a:lvl5pPr marL="1828800" indent="-1560513" algn="l">
              <a:buNone/>
              <a:defRPr sz="1600">
                <a:solidFill>
                  <a:srgbClr val="215732"/>
                </a:solidFill>
                <a:latin typeface="+mj-lt"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estilo do subtítulo mestre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60888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71B880-4F47-4A01-BC40-903D49853E82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0577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Anna Christina Nascimento e Ernesto Martins Faria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829F215-88C6-4D47-AFDE-39333C973DDC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819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64F89-C641-4C46-9895-10AEAD88013E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557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133D65-6394-48A4-BE2B-21C567C531D7}" type="datetimeFigureOut">
              <a:rPr lang="pt-BR"/>
              <a:pPr>
                <a:defRPr/>
              </a:pPr>
              <a:t>22/09/2014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1DAD75-BB7A-4263-AC91-B077B333CA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DIN Light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DIN Light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DIN Light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DIN Light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DIN Light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DIN Light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DIN Light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DIN Light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edu.org.br/estudo/excelencia-com-equidade/o-estudo" TargetMode="External"/><Relationship Id="rId2" Type="http://schemas.openxmlformats.org/officeDocument/2006/relationships/hyperlink" Target="http://www.qedu.org.br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14ebTKexIuQwoXIS-p-NZusYvTdoa4oqBEfMDmt257_8/viewanalytics" TargetMode="Externa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ernesto@fundacaolemann.org.br" TargetMode="External"/><Relationship Id="rId2" Type="http://schemas.openxmlformats.org/officeDocument/2006/relationships/hyperlink" Target="mailto:ernesto.faria@gmail.com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ctrTitle"/>
          </p:nvPr>
        </p:nvSpPr>
        <p:spPr bwMode="auto">
          <a:xfrm>
            <a:off x="395536" y="1340768"/>
            <a:ext cx="8208912" cy="223224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pt-BR" sz="4000" dirty="0"/>
              <a:t>Como avançar na interpretação de resultados de modelos estatísticos? </a:t>
            </a:r>
            <a:r>
              <a:rPr lang="pt-BR" sz="4000" dirty="0" smtClean="0"/>
              <a:t/>
            </a:r>
            <a:br>
              <a:rPr lang="pt-BR" sz="4000" dirty="0" smtClean="0"/>
            </a:br>
            <a:endParaRPr lang="pt-BR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827584" y="4194095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</a:rPr>
              <a:t>Ernesto Martins Faria</a:t>
            </a:r>
            <a:endParaRPr lang="pt-B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25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3. Análise econométrica - exemplo</a:t>
            </a:r>
          </a:p>
        </p:txBody>
      </p:sp>
      <p:graphicFrame>
        <p:nvGraphicFramePr>
          <p:cNvPr id="116875" name="Group 116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08684309"/>
              </p:ext>
            </p:extLst>
          </p:nvPr>
        </p:nvGraphicFramePr>
        <p:xfrm>
          <a:off x="539552" y="1556792"/>
          <a:ext cx="7673975" cy="4989516"/>
        </p:xfrm>
        <a:graphic>
          <a:graphicData uri="http://schemas.openxmlformats.org/drawingml/2006/table">
            <a:tbl>
              <a:tblPr/>
              <a:tblGrid>
                <a:gridCol w="4619625"/>
                <a:gridCol w="869950"/>
                <a:gridCol w="657225"/>
                <a:gridCol w="871537"/>
                <a:gridCol w="655638"/>
              </a:tblGrid>
              <a:tr h="10652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Variáveis obtidas através dos questionários do diretor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Impacto na Média </a:t>
                      </a:r>
                      <a:r>
                        <a:rPr kumimoji="0" lang="pt-BR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(4ª EF Matemática</a:t>
                      </a: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Impacto na probabilidade do aluno aprender o adequado à sua série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coeficiente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p-valor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coeficiente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p-valor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Perfil do diretor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Concluiu o Superior há mais de 20 anos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5,920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5,13%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Faz entre 15 e 20 anos que concluiu o Ensino Superior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4,321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3,99%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Faz entre 8 e 14 anos que concluiu o Ensino Superior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3,294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2,83%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Faz entre 3 e 7 anos que concluiu o Ensino Superior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0,809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0,80%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Trabalha com educação - mais de 15 anos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1,388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1,49%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Trabalha com educação - entre 11 e 15 anos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1,036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1,22%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Diretor Exclusivo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4,075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2,91%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Informações sobre gestão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Conselho de classe - três reuniões no ano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10,080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8,48%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Conselho de classe - duas reuniões no ano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4,830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5,00%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Conselho de classe - uma reunião no ano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2,020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2,53%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Conselho de classe - nenhuma reunião no ano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1,917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2,00%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Constante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149,300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74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Tópicos em econometria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43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63274" y="332656"/>
            <a:ext cx="6480720" cy="936104"/>
          </a:xfrm>
        </p:spPr>
        <p:txBody>
          <a:bodyPr/>
          <a:lstStyle/>
          <a:p>
            <a:r>
              <a:rPr lang="pt-BR" b="1" dirty="0" smtClean="0"/>
              <a:t>Variáveis binárias</a:t>
            </a:r>
            <a:endParaRPr lang="pt-BR" b="1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2211ED79-2461-4B7E-8AFF-C0FD6300D956}" type="slidenum">
              <a:rPr lang="en-US"/>
              <a:pPr/>
              <a:t>12</a:t>
            </a:fld>
            <a:endParaRPr lang="en-US"/>
          </a:p>
        </p:txBody>
      </p:sp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370020" y="1844824"/>
            <a:ext cx="838200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>
              <a:lnSpc>
                <a:spcPct val="120000"/>
              </a:lnSpc>
            </a:pPr>
            <a:r>
              <a:rPr lang="pt-BR" sz="2600" dirty="0"/>
              <a:t>	</a:t>
            </a:r>
            <a:r>
              <a:rPr lang="pt-BR" sz="2800" dirty="0"/>
              <a:t>Chamamos de variável </a:t>
            </a:r>
            <a:r>
              <a:rPr lang="pt-BR" sz="2800" b="1" i="1" dirty="0" err="1"/>
              <a:t>dummy</a:t>
            </a:r>
            <a:r>
              <a:rPr lang="pt-BR" sz="2800" dirty="0"/>
              <a:t> (fictícia, postiça) àquela variável que representa estados ou fatores, que não possui valores numéricos ou, caso possua, estes valores não têm realmente um significado numérico</a:t>
            </a:r>
            <a:r>
              <a:rPr lang="pt-BR" sz="2800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pt-BR" sz="2800" dirty="0" smtClean="0"/>
              <a:t>	No  </a:t>
            </a:r>
            <a:r>
              <a:rPr lang="pt-BR" sz="2800" dirty="0"/>
              <a:t>geral é uma variável qualitativa que, para ser introduzida num modelo de regressão, deve ser transformada em variável </a:t>
            </a:r>
            <a:r>
              <a:rPr lang="pt-BR" sz="2800" i="1" dirty="0" err="1"/>
              <a:t>dummy</a:t>
            </a:r>
            <a:r>
              <a:rPr lang="pt-BR" sz="2800" dirty="0"/>
              <a:t>.</a:t>
            </a:r>
            <a:endParaRPr lang="pt-PT" sz="2800" dirty="0"/>
          </a:p>
          <a:p>
            <a:pPr algn="just">
              <a:lnSpc>
                <a:spcPct val="120000"/>
              </a:lnSpc>
            </a:pPr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286602600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4275A616-9E0F-4F95-A6F0-68C63218DDAE}" type="slidenum">
              <a:rPr lang="pt-BR"/>
              <a:pPr/>
              <a:t>13</a:t>
            </a:fld>
            <a:endParaRPr lang="pt-BR"/>
          </a:p>
        </p:txBody>
      </p:sp>
      <p:graphicFrame>
        <p:nvGraphicFramePr>
          <p:cNvPr id="343043" name="Object 3"/>
          <p:cNvGraphicFramePr>
            <a:graphicFrameLocks noChangeAspect="1"/>
          </p:cNvGraphicFramePr>
          <p:nvPr/>
        </p:nvGraphicFramePr>
        <p:xfrm>
          <a:off x="685800" y="990600"/>
          <a:ext cx="7543800" cy="564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Bitmap Image" r:id="rId3" imgW="4114286" imgH="3076190" progId="Paint.Picture">
                  <p:embed/>
                </p:oleObj>
              </mc:Choice>
              <mc:Fallback>
                <p:oleObj name="Bitmap Image" r:id="rId3" imgW="4114286" imgH="307619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990600"/>
                        <a:ext cx="7543800" cy="564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3044" name="Group 4"/>
          <p:cNvGrpSpPr>
            <a:grpSpLocks/>
          </p:cNvGrpSpPr>
          <p:nvPr/>
        </p:nvGrpSpPr>
        <p:grpSpPr bwMode="auto">
          <a:xfrm>
            <a:off x="3200400" y="838200"/>
            <a:ext cx="5334000" cy="4191000"/>
            <a:chOff x="2016" y="528"/>
            <a:chExt cx="3360" cy="2640"/>
          </a:xfrm>
        </p:grpSpPr>
        <p:grpSp>
          <p:nvGrpSpPr>
            <p:cNvPr id="343045" name="Group 5"/>
            <p:cNvGrpSpPr>
              <a:grpSpLocks/>
            </p:cNvGrpSpPr>
            <p:nvPr/>
          </p:nvGrpSpPr>
          <p:grpSpPr bwMode="auto">
            <a:xfrm>
              <a:off x="2016" y="528"/>
              <a:ext cx="3360" cy="2304"/>
              <a:chOff x="2016" y="528"/>
              <a:chExt cx="3360" cy="2304"/>
            </a:xfrm>
          </p:grpSpPr>
          <p:sp>
            <p:nvSpPr>
              <p:cNvPr id="343046" name="Oval 6"/>
              <p:cNvSpPr>
                <a:spLocks noChangeArrowheads="1"/>
              </p:cNvSpPr>
              <p:nvPr/>
            </p:nvSpPr>
            <p:spPr bwMode="auto">
              <a:xfrm>
                <a:off x="2016" y="2592"/>
                <a:ext cx="768" cy="240"/>
              </a:xfrm>
              <a:prstGeom prst="ellips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43047" name="Text Box 7"/>
              <p:cNvSpPr txBox="1">
                <a:spLocks noChangeArrowheads="1"/>
              </p:cNvSpPr>
              <p:nvPr/>
            </p:nvSpPr>
            <p:spPr bwMode="auto">
              <a:xfrm>
                <a:off x="3408" y="720"/>
                <a:ext cx="192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t-BR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PROBLEMA!!!!!</a:t>
                </a:r>
              </a:p>
            </p:txBody>
          </p:sp>
          <p:sp>
            <p:nvSpPr>
              <p:cNvPr id="343048" name="AutoShape 8"/>
              <p:cNvSpPr>
                <a:spLocks noChangeArrowheads="1"/>
              </p:cNvSpPr>
              <p:nvPr/>
            </p:nvSpPr>
            <p:spPr bwMode="auto">
              <a:xfrm>
                <a:off x="3408" y="528"/>
                <a:ext cx="1968" cy="816"/>
              </a:xfrm>
              <a:prstGeom prst="cloudCallout">
                <a:avLst>
                  <a:gd name="adj1" fmla="val -52898"/>
                  <a:gd name="adj2" fmla="val 81741"/>
                </a:avLst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pt-BR"/>
              </a:p>
            </p:txBody>
          </p:sp>
        </p:grpSp>
        <p:sp>
          <p:nvSpPr>
            <p:cNvPr id="343049" name="Oval 9"/>
            <p:cNvSpPr>
              <a:spLocks noChangeArrowheads="1"/>
            </p:cNvSpPr>
            <p:nvPr/>
          </p:nvSpPr>
          <p:spPr bwMode="auto">
            <a:xfrm>
              <a:off x="4560" y="2592"/>
              <a:ext cx="624" cy="240"/>
            </a:xfrm>
            <a:prstGeom prst="ellips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43050" name="Oval 10"/>
            <p:cNvSpPr>
              <a:spLocks noChangeArrowheads="1"/>
            </p:cNvSpPr>
            <p:nvPr/>
          </p:nvSpPr>
          <p:spPr bwMode="auto">
            <a:xfrm>
              <a:off x="2064" y="2928"/>
              <a:ext cx="720" cy="240"/>
            </a:xfrm>
            <a:prstGeom prst="ellips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4" name="Título 1"/>
          <p:cNvSpPr txBox="1">
            <a:spLocks/>
          </p:cNvSpPr>
          <p:nvPr/>
        </p:nvSpPr>
        <p:spPr>
          <a:xfrm>
            <a:off x="239333" y="10633"/>
            <a:ext cx="6768752" cy="100811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fontAlgn="base" hangingPunct="1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defRPr sz="3200" kern="1200" spc="-140" baseline="0">
                <a:solidFill>
                  <a:srgbClr val="21573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IN Light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IN Light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IN Light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IN Light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IN Light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IN Light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IN Light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IN Light" pitchFamily="18" charset="0"/>
              </a:defRPr>
            </a:lvl9pPr>
          </a:lstStyle>
          <a:p>
            <a:r>
              <a:rPr lang="pt-BR" b="1" dirty="0" err="1" smtClean="0"/>
              <a:t>Multicolinearidade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77822293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Problemas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buFontTx/>
              <a:buNone/>
            </a:pPr>
            <a:r>
              <a:rPr lang="pt-BR"/>
              <a:t>1) O </a:t>
            </a:r>
            <a:r>
              <a:rPr lang="pt-BR" b="1">
                <a:solidFill>
                  <a:schemeClr val="accent2"/>
                </a:solidFill>
              </a:rPr>
              <a:t>sinal</a:t>
            </a:r>
            <a:r>
              <a:rPr lang="pt-BR"/>
              <a:t> do coeficiente da </a:t>
            </a:r>
            <a:r>
              <a:rPr lang="pt-BR" i="1"/>
              <a:t>produtividade</a:t>
            </a:r>
            <a:r>
              <a:rPr lang="pt-BR"/>
              <a:t> é </a:t>
            </a:r>
            <a:r>
              <a:rPr lang="pt-BR" b="1">
                <a:solidFill>
                  <a:schemeClr val="accent2"/>
                </a:solidFill>
              </a:rPr>
              <a:t>negativo</a:t>
            </a:r>
            <a:r>
              <a:rPr lang="pt-BR"/>
              <a:t> quando deveria ser positivo;</a:t>
            </a:r>
          </a:p>
          <a:p>
            <a:pPr>
              <a:lnSpc>
                <a:spcPct val="115000"/>
              </a:lnSpc>
              <a:buFontTx/>
              <a:buNone/>
            </a:pPr>
            <a:endParaRPr lang="pt-BR"/>
          </a:p>
          <a:p>
            <a:pPr algn="just">
              <a:lnSpc>
                <a:spcPct val="115000"/>
              </a:lnSpc>
              <a:buFontTx/>
              <a:buNone/>
            </a:pPr>
            <a:r>
              <a:rPr lang="pt-BR"/>
              <a:t>2) O </a:t>
            </a:r>
            <a:r>
              <a:rPr lang="pt-BR" b="1">
                <a:solidFill>
                  <a:schemeClr val="accent2"/>
                </a:solidFill>
              </a:rPr>
              <a:t>efeito</a:t>
            </a:r>
            <a:r>
              <a:rPr lang="pt-BR"/>
              <a:t> correspondente à </a:t>
            </a:r>
            <a:r>
              <a:rPr lang="pt-BR" i="1"/>
              <a:t>produtividade</a:t>
            </a:r>
            <a:r>
              <a:rPr lang="pt-BR"/>
              <a:t> foi </a:t>
            </a:r>
            <a:r>
              <a:rPr lang="pt-BR" b="1">
                <a:solidFill>
                  <a:schemeClr val="accent2"/>
                </a:solidFill>
              </a:rPr>
              <a:t>não significante</a:t>
            </a:r>
            <a:r>
              <a:rPr lang="pt-BR"/>
              <a:t>.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133600" cy="365125"/>
          </a:xfrm>
        </p:spPr>
        <p:txBody>
          <a:bodyPr/>
          <a:lstStyle/>
          <a:p>
            <a:fld id="{77D78C7C-790F-40BF-8B8A-B980F9217CE3}" type="slidenum">
              <a:rPr lang="pt-BR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01929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Origem dos problemas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buFontTx/>
              <a:buNone/>
            </a:pPr>
            <a:r>
              <a:rPr lang="pt-BR"/>
              <a:t>Corr (</a:t>
            </a:r>
            <a:r>
              <a:rPr lang="pt-BR" i="1"/>
              <a:t>anosemp</a:t>
            </a:r>
            <a:r>
              <a:rPr lang="pt-BR"/>
              <a:t>, </a:t>
            </a:r>
            <a:r>
              <a:rPr lang="pt-BR" i="1"/>
              <a:t>produtividade</a:t>
            </a:r>
            <a:r>
              <a:rPr lang="pt-BR"/>
              <a:t>) = 0,90</a:t>
            </a:r>
          </a:p>
          <a:p>
            <a:pPr marL="0" indent="0">
              <a:lnSpc>
                <a:spcPct val="120000"/>
              </a:lnSpc>
              <a:buFontTx/>
              <a:buNone/>
            </a:pPr>
            <a:r>
              <a:rPr lang="pt-BR"/>
              <a:t>Corr (</a:t>
            </a:r>
            <a:r>
              <a:rPr lang="pt-BR" i="1"/>
              <a:t>educ</a:t>
            </a:r>
            <a:r>
              <a:rPr lang="pt-BR"/>
              <a:t>, </a:t>
            </a:r>
            <a:r>
              <a:rPr lang="pt-BR" i="1"/>
              <a:t>produtividade</a:t>
            </a:r>
            <a:r>
              <a:rPr lang="pt-BR"/>
              <a:t>) = 0,74</a:t>
            </a:r>
          </a:p>
          <a:p>
            <a:pPr marL="0" indent="0">
              <a:lnSpc>
                <a:spcPct val="120000"/>
              </a:lnSpc>
              <a:buFontTx/>
              <a:buNone/>
            </a:pPr>
            <a:endParaRPr lang="pt-BR"/>
          </a:p>
          <a:p>
            <a:pPr marL="0" indent="0" algn="just">
              <a:lnSpc>
                <a:spcPct val="120000"/>
              </a:lnSpc>
              <a:buFontTx/>
              <a:buNone/>
            </a:pPr>
            <a:r>
              <a:rPr lang="pt-BR" i="1"/>
              <a:t>A existência de relações lineares entre as variáveis independentes recebe o nome de </a:t>
            </a:r>
            <a:r>
              <a:rPr lang="pt-BR" i="1">
                <a:solidFill>
                  <a:srgbClr val="0000FF"/>
                </a:solidFill>
              </a:rPr>
              <a:t>multicolinearidade</a:t>
            </a:r>
            <a:r>
              <a:rPr lang="pt-BR"/>
              <a:t>. Essa anomalia pode ter acarretado os problemas encontrados.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133600" cy="365125"/>
          </a:xfrm>
        </p:spPr>
        <p:txBody>
          <a:bodyPr/>
          <a:lstStyle/>
          <a:p>
            <a:fld id="{5375E690-E8D3-462E-85AB-F0B7380761CB}" type="slidenum">
              <a:rPr lang="pt-BR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7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6768752" cy="1008112"/>
          </a:xfrm>
        </p:spPr>
        <p:txBody>
          <a:bodyPr/>
          <a:lstStyle/>
          <a:p>
            <a:r>
              <a:rPr lang="pt-BR" b="1" dirty="0" smtClean="0"/>
              <a:t>Exercício 1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424936" cy="4752528"/>
          </a:xfrm>
        </p:spPr>
        <p:txBody>
          <a:bodyPr/>
          <a:lstStyle/>
          <a:p>
            <a:r>
              <a:rPr lang="pt-BR" dirty="0" smtClean="0"/>
              <a:t>Relação entre atividades extracurriculares e desempenho</a:t>
            </a:r>
            <a:endParaRPr lang="pt-BR" dirty="0"/>
          </a:p>
          <a:p>
            <a:pPr marL="0" indent="0">
              <a:buNone/>
            </a:pPr>
            <a:r>
              <a:rPr lang="pt-BR" sz="1800" b="1" dirty="0" smtClean="0"/>
              <a:t>IMPACTO</a:t>
            </a:r>
            <a:r>
              <a:rPr lang="pt-BR" dirty="0"/>
              <a:t/>
            </a:r>
            <a:br>
              <a:rPr lang="pt-BR" dirty="0"/>
            </a:br>
            <a:r>
              <a:rPr lang="pt-BR" sz="1600" dirty="0" smtClean="0"/>
              <a:t>“Estudos </a:t>
            </a:r>
            <a:r>
              <a:rPr lang="pt-BR" sz="1600" dirty="0"/>
              <a:t>demonstram que a participação em atividades esportivas extracurriculares aumenta a proficiência dos alunos. No entanto, são levadas em conta apenas experiências em que o esporte ocorre em jornadas ampliadas e, portanto, não reduz o mínimo de horas que devem ser dedicadas aos estudos. Além disso, esses trabalhos comparam o desempenho dos alunos que participam de atividades esportivas com o desempenho dos demais alunos ― que podem ou não participar de outras atividades extracurriculares.</a:t>
            </a:r>
            <a:br>
              <a:rPr lang="pt-BR" sz="1600" dirty="0"/>
            </a:br>
            <a:r>
              <a:rPr lang="pt-BR" sz="1600" dirty="0"/>
              <a:t/>
            </a:r>
            <a:br>
              <a:rPr lang="pt-BR" sz="1600" dirty="0"/>
            </a:br>
            <a:r>
              <a:rPr lang="pt-BR" sz="1600" dirty="0"/>
              <a:t>Os resultados devem ser interpretados com cautela, porque é possível que os melhores alunos das escolas sejam os mesmos que são bons em esportes e que participam intensamente dessas atividades. Com isso, corremos o risco de superestimar o efeito das atividades esportivas no desempenho dos alunos</a:t>
            </a:r>
            <a:r>
              <a:rPr lang="pt-BR" sz="1600" dirty="0" smtClean="0"/>
              <a:t>.”</a:t>
            </a:r>
          </a:p>
          <a:p>
            <a:pPr marL="0" indent="0">
              <a:buNone/>
            </a:pPr>
            <a:endParaRPr lang="pt-BR" sz="1600" dirty="0"/>
          </a:p>
          <a:p>
            <a:pPr marL="0" indent="0">
              <a:buNone/>
            </a:pPr>
            <a:r>
              <a:rPr lang="pt-BR" sz="1600" dirty="0" smtClean="0"/>
              <a:t>1. Qual a relação pode existir entre essas variáveis? (a. causalidade direta, b. causalidade indireta, </a:t>
            </a:r>
            <a:r>
              <a:rPr lang="pt-BR" sz="1600" dirty="0" err="1" smtClean="0"/>
              <a:t>c.associação</a:t>
            </a:r>
            <a:r>
              <a:rPr lang="pt-BR" sz="1600" dirty="0" smtClean="0"/>
              <a:t>, d. apenas correlação</a:t>
            </a:r>
          </a:p>
          <a:p>
            <a:pPr marL="0" indent="0">
              <a:buNone/>
            </a:pPr>
            <a:endParaRPr lang="pt-BR" sz="1600" dirty="0"/>
          </a:p>
          <a:p>
            <a:pPr marL="0" indent="0">
              <a:buNone/>
            </a:pPr>
            <a:r>
              <a:rPr lang="pt-BR" sz="1600" dirty="0" smtClean="0"/>
              <a:t>2. Como é possível medir essa relação?</a:t>
            </a:r>
            <a:endParaRPr lang="pt-BR" sz="1600" dirty="0"/>
          </a:p>
          <a:p>
            <a:pPr marL="0" indent="0">
              <a:buNone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6387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4. Discussão dos resultados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2060848"/>
            <a:ext cx="7848872" cy="3528392"/>
          </a:xfrm>
          <a:noFill/>
          <a:ln/>
        </p:spPr>
        <p:txBody>
          <a:bodyPr/>
          <a:lstStyle/>
          <a:p>
            <a:r>
              <a:rPr lang="pt-BR" dirty="0"/>
              <a:t>Destacar principais características dos resultados </a:t>
            </a:r>
            <a:r>
              <a:rPr lang="pt-BR" dirty="0" smtClean="0"/>
              <a:t>encontrados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Garantir interpretações que se atentem a informações qualitativas relevantes. Estudos mostram influência do “como fazer”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Relacionar dados com práticas</a:t>
            </a:r>
            <a:r>
              <a:rPr lang="pt-BR" dirty="0" smtClean="0"/>
              <a:t>. Discutir aplicabilidade e escala dos achados do estudo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878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/>
              <a:t>Identificando a relação entre as variáveis explicativas e a variável dependente</a:t>
            </a:r>
            <a:endParaRPr lang="pt-BR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7128792" cy="3096344"/>
          </a:xfrm>
        </p:spPr>
        <p:txBody>
          <a:bodyPr/>
          <a:lstStyle/>
          <a:p>
            <a:r>
              <a:rPr lang="pt-BR" sz="2400" dirty="0" smtClean="0"/>
              <a:t>Correlação</a:t>
            </a:r>
          </a:p>
          <a:p>
            <a:pPr marL="0" indent="0">
              <a:buNone/>
            </a:pPr>
            <a:endParaRPr lang="pt-BR" sz="2400" dirty="0" smtClean="0"/>
          </a:p>
          <a:p>
            <a:r>
              <a:rPr lang="pt-BR" sz="2400" dirty="0" smtClean="0"/>
              <a:t>Associação</a:t>
            </a:r>
          </a:p>
          <a:p>
            <a:pPr marL="0" indent="0">
              <a:buNone/>
            </a:pPr>
            <a:endParaRPr lang="pt-BR" sz="2400" dirty="0" smtClean="0"/>
          </a:p>
          <a:p>
            <a:r>
              <a:rPr lang="pt-BR" sz="2400" dirty="0"/>
              <a:t>C</a:t>
            </a:r>
            <a:r>
              <a:rPr lang="pt-BR" sz="2400" dirty="0" smtClean="0"/>
              <a:t>ausalidade indireta</a:t>
            </a:r>
          </a:p>
          <a:p>
            <a:pPr marL="0" indent="0">
              <a:buNone/>
            </a:pPr>
            <a:endParaRPr lang="pt-BR" sz="2400" dirty="0" smtClean="0"/>
          </a:p>
          <a:p>
            <a:r>
              <a:rPr lang="pt-BR" sz="2400" dirty="0"/>
              <a:t>C</a:t>
            </a:r>
            <a:r>
              <a:rPr lang="pt-BR" sz="2400" dirty="0" smtClean="0"/>
              <a:t>ausalidade direta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0042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4. Discussão dos resultados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7992888" cy="4536504"/>
          </a:xfrm>
        </p:spPr>
        <p:txBody>
          <a:bodyPr/>
          <a:lstStyle/>
          <a:p>
            <a:r>
              <a:rPr lang="pt-BR" dirty="0" smtClean="0"/>
              <a:t>Que análises devem ser feitas para garantir a interpretação adequada?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 smtClean="0"/>
              <a:t>Mapear informações contextuais (principalmente se o foco do estudo for de uma região específica): nível socioeconômico, condições das escolas, participação em avaliações, </a:t>
            </a:r>
            <a:r>
              <a:rPr lang="pt-BR" dirty="0" err="1" smtClean="0"/>
              <a:t>etc</a:t>
            </a:r>
            <a:r>
              <a:rPr lang="pt-BR" dirty="0" smtClean="0"/>
              <a:t>: </a:t>
            </a:r>
            <a:r>
              <a:rPr lang="pt-BR" dirty="0">
                <a:hlinkClick r:id="rId2"/>
              </a:rPr>
              <a:t>http://www.qedu.org.br</a:t>
            </a:r>
            <a:r>
              <a:rPr lang="pt-BR" dirty="0" smtClean="0">
                <a:hlinkClick r:id="rId2"/>
              </a:rPr>
              <a:t>/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Entender o que pode ter influenciado uma política ou variável se mostrar significante: </a:t>
            </a:r>
            <a:r>
              <a:rPr lang="pt-BR" dirty="0">
                <a:hlinkClick r:id="rId3"/>
              </a:rPr>
              <a:t>http://www.qedu.org.br/estudo/excelencia-com-equidade/o-estudo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248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Objetivos do curso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772816"/>
            <a:ext cx="7848872" cy="3600400"/>
          </a:xfrm>
        </p:spPr>
        <p:txBody>
          <a:bodyPr/>
          <a:lstStyle/>
          <a:p>
            <a:r>
              <a:rPr lang="pt-BR" dirty="0" smtClean="0"/>
              <a:t>Compreender que informações é necessário conhecer para se fazer uma avaliação</a:t>
            </a:r>
            <a:endParaRPr lang="pt-BR" dirty="0"/>
          </a:p>
          <a:p>
            <a:r>
              <a:rPr lang="pt-BR" dirty="0" smtClean="0"/>
              <a:t>Dar subsídios para a formulação de questionários e avaliações</a:t>
            </a:r>
            <a:endParaRPr lang="pt-BR" dirty="0"/>
          </a:p>
          <a:p>
            <a:r>
              <a:rPr lang="pt-BR" dirty="0" smtClean="0"/>
              <a:t>Dar subsídios para a interpretação de resultados de modelos estatísticos</a:t>
            </a:r>
          </a:p>
          <a:p>
            <a:r>
              <a:rPr lang="pt-BR" dirty="0" smtClean="0"/>
              <a:t>Apresentar informações educacionais públicas</a:t>
            </a:r>
            <a:endParaRPr lang="pt-BR" dirty="0"/>
          </a:p>
          <a:p>
            <a:r>
              <a:rPr lang="pt-BR" dirty="0"/>
              <a:t>Compreender o que um modelo estatístico capta e o </a:t>
            </a:r>
            <a:r>
              <a:rPr lang="pt-BR" dirty="0" smtClean="0"/>
              <a:t>que ele </a:t>
            </a:r>
            <a:r>
              <a:rPr lang="pt-BR" dirty="0"/>
              <a:t>não capta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08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6840760" cy="1080120"/>
          </a:xfrm>
        </p:spPr>
        <p:txBody>
          <a:bodyPr/>
          <a:lstStyle/>
          <a:p>
            <a:r>
              <a:rPr lang="pt-BR" b="1" dirty="0" smtClean="0"/>
              <a:t>Exercício 2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352928" cy="4392488"/>
          </a:xfrm>
        </p:spPr>
        <p:txBody>
          <a:bodyPr/>
          <a:lstStyle/>
          <a:p>
            <a:r>
              <a:rPr lang="pt-BR" dirty="0"/>
              <a:t>Relação entre </a:t>
            </a:r>
            <a:r>
              <a:rPr lang="pt-BR" dirty="0" smtClean="0"/>
              <a:t>formação continuada </a:t>
            </a:r>
            <a:r>
              <a:rPr lang="pt-BR" dirty="0"/>
              <a:t>e </a:t>
            </a:r>
            <a:r>
              <a:rPr lang="pt-BR" dirty="0" smtClean="0"/>
              <a:t>desempenho dos alunos</a:t>
            </a:r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r>
              <a:rPr lang="pt-BR" sz="1600" dirty="0" smtClean="0"/>
              <a:t>“Em </a:t>
            </a:r>
            <a:r>
              <a:rPr lang="pt-BR" sz="1600" dirty="0"/>
              <a:t>relação ao grau de instrução dos professores, </a:t>
            </a:r>
            <a:r>
              <a:rPr lang="pt-BR" sz="1600" dirty="0" smtClean="0"/>
              <a:t>somente </a:t>
            </a:r>
            <a:r>
              <a:rPr lang="pt-BR" sz="1600" dirty="0"/>
              <a:t>de acordo com </a:t>
            </a:r>
            <a:r>
              <a:rPr lang="pt-BR" sz="1600" dirty="0" smtClean="0"/>
              <a:t>os resultados </a:t>
            </a:r>
            <a:r>
              <a:rPr lang="pt-BR" sz="1600" dirty="0"/>
              <a:t>de </a:t>
            </a:r>
            <a:r>
              <a:rPr lang="pt-BR" sz="1600" dirty="0" err="1"/>
              <a:t>MQO</a:t>
            </a:r>
            <a:r>
              <a:rPr lang="pt-BR" sz="1600" dirty="0"/>
              <a:t>, àqueles que possuem no mínimo </a:t>
            </a:r>
            <a:r>
              <a:rPr lang="pt-BR" sz="1600" dirty="0" smtClean="0"/>
              <a:t>ensino </a:t>
            </a:r>
            <a:r>
              <a:rPr lang="pt-BR" sz="1600" dirty="0"/>
              <a:t>superior completo, </a:t>
            </a:r>
            <a:r>
              <a:rPr lang="pt-BR" sz="1600" dirty="0" smtClean="0"/>
              <a:t>contribuem </a:t>
            </a:r>
            <a:r>
              <a:rPr lang="pt-BR" sz="1600" dirty="0"/>
              <a:t>para um melhor desempenho dos seus </a:t>
            </a:r>
            <a:r>
              <a:rPr lang="pt-BR" sz="1600" dirty="0" smtClean="0"/>
              <a:t>alunos</a:t>
            </a:r>
            <a:r>
              <a:rPr lang="pt-BR" sz="1600" dirty="0"/>
              <a:t>. Entretanto, o treinamento </a:t>
            </a:r>
            <a:r>
              <a:rPr lang="pt-BR" sz="1600" dirty="0" smtClean="0"/>
              <a:t>(</a:t>
            </a:r>
            <a:r>
              <a:rPr lang="pt-BR" sz="1600" dirty="0"/>
              <a:t>formação continuada, treinamentos específicos, </a:t>
            </a:r>
            <a:r>
              <a:rPr lang="pt-BR" sz="1600" dirty="0" smtClean="0"/>
              <a:t>capacitação </a:t>
            </a:r>
            <a:r>
              <a:rPr lang="pt-BR" sz="1600" dirty="0"/>
              <a:t>e outros) dos professores </a:t>
            </a:r>
            <a:r>
              <a:rPr lang="pt-BR" sz="1600" dirty="0" smtClean="0"/>
              <a:t>tem </a:t>
            </a:r>
            <a:r>
              <a:rPr lang="pt-BR" sz="1600" dirty="0"/>
              <a:t>relação negativa com o desempenho médio dos </a:t>
            </a:r>
            <a:r>
              <a:rPr lang="pt-BR" sz="1600" dirty="0" smtClean="0"/>
              <a:t>alunos </a:t>
            </a:r>
            <a:r>
              <a:rPr lang="pt-BR" sz="1600" dirty="0"/>
              <a:t>da escola</a:t>
            </a:r>
            <a:r>
              <a:rPr lang="pt-BR" sz="1600" dirty="0" smtClean="0"/>
              <a:t>.”</a:t>
            </a:r>
          </a:p>
          <a:p>
            <a:pPr marL="0" indent="0">
              <a:buNone/>
            </a:pPr>
            <a:endParaRPr lang="pt-BR" sz="1600" dirty="0"/>
          </a:p>
          <a:p>
            <a:pPr marL="0" indent="0">
              <a:buNone/>
            </a:pPr>
            <a:r>
              <a:rPr lang="pt-BR" sz="1600" dirty="0"/>
              <a:t>1. Qual a relação pode existir entre essas variáveis? (a. causalidade direta, b. causalidade indireta, </a:t>
            </a:r>
            <a:r>
              <a:rPr lang="pt-BR" sz="1600" dirty="0" smtClean="0"/>
              <a:t>c. associação</a:t>
            </a:r>
            <a:r>
              <a:rPr lang="pt-BR" sz="1600" dirty="0"/>
              <a:t>, d. apenas correlação</a:t>
            </a:r>
          </a:p>
          <a:p>
            <a:pPr marL="0" indent="0">
              <a:buNone/>
            </a:pPr>
            <a:endParaRPr lang="pt-BR" sz="1600" dirty="0"/>
          </a:p>
          <a:p>
            <a:pPr marL="0" indent="0">
              <a:buNone/>
            </a:pPr>
            <a:r>
              <a:rPr lang="pt-BR" sz="1600" dirty="0"/>
              <a:t>2. Como é possível medir essa relação</a:t>
            </a:r>
            <a:r>
              <a:rPr lang="pt-BR" sz="1600" dirty="0" smtClean="0"/>
              <a:t>?</a:t>
            </a:r>
          </a:p>
          <a:p>
            <a:pPr marL="0" indent="0">
              <a:buNone/>
            </a:pPr>
            <a:endParaRPr lang="pt-BR" sz="1600" dirty="0"/>
          </a:p>
          <a:p>
            <a:pPr marL="0" indent="0">
              <a:buNone/>
            </a:pPr>
            <a:r>
              <a:rPr lang="pt-BR" sz="1600" dirty="0" smtClean="0"/>
              <a:t>3. Que possíveis interpretações poderiam ser feitas a partir de um resultado como o relatado no texto acima.</a:t>
            </a:r>
            <a:endParaRPr lang="pt-BR" sz="1600" dirty="0"/>
          </a:p>
          <a:p>
            <a:pPr marL="0" indent="0">
              <a:buNone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10743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Exercício </a:t>
            </a:r>
            <a:r>
              <a:rPr lang="pt-BR" b="1" dirty="0" smtClean="0"/>
              <a:t>3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136904" cy="4176464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pt-BR" sz="2400" dirty="0" smtClean="0"/>
              <a:t>Discutir em grupo como seria possível medir o impacto no aprendizado dos alunos das variáveis apontadas no início do curso. Que informações poderiam ser coletadas? E qual seria a variável explicativa?</a:t>
            </a:r>
          </a:p>
          <a:p>
            <a:pPr marL="457200" indent="-457200">
              <a:buAutoNum type="arabicPeriod"/>
            </a:pPr>
            <a:endParaRPr lang="pt-BR" sz="2400" dirty="0" smtClean="0"/>
          </a:p>
          <a:p>
            <a:pPr marL="457200" indent="-457200">
              <a:buAutoNum type="arabicPeriod"/>
            </a:pPr>
            <a:r>
              <a:rPr lang="pt-BR" sz="2400" dirty="0" smtClean="0"/>
              <a:t>Se você verificasse que a relação existe com o modelo mais robusto possível, que interpretação poderia ser feita?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4535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6696744" cy="1215008"/>
          </a:xfrm>
        </p:spPr>
        <p:txBody>
          <a:bodyPr>
            <a:noAutofit/>
          </a:bodyPr>
          <a:lstStyle/>
          <a:p>
            <a:r>
              <a:rPr lang="pt-BR" sz="2000" b="1" dirty="0"/>
              <a:t>Mapeamento de literatura para resgate de marco teórico e categorização de fatores associados ao desempenho escola</a:t>
            </a:r>
            <a:endParaRPr lang="pt-BR" sz="2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docs.google.com/forms/d/14ebTKexIuQwoXIS-p-NZusYvTdoa4oqBEfMDmt257_8/viewanalytics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2328063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/>
              <a:t>Questionário do aluno – características analisadas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/>
              <a:t>Perfil do aluno</a:t>
            </a:r>
          </a:p>
          <a:p>
            <a:r>
              <a:rPr lang="pt-BR"/>
              <a:t>Escolaridade dos pais</a:t>
            </a:r>
          </a:p>
          <a:p>
            <a:r>
              <a:rPr lang="pt-BR"/>
              <a:t>Informações sobre incentivo e participação dos pais</a:t>
            </a:r>
          </a:p>
          <a:p>
            <a:r>
              <a:rPr lang="pt-BR"/>
              <a:t>Informações sobre as aulas, estudos e professores</a:t>
            </a:r>
          </a:p>
        </p:txBody>
      </p:sp>
    </p:spTree>
    <p:extLst>
      <p:ext uri="{BB962C8B-B14F-4D97-AF65-F5344CB8AC3E}">
        <p14:creationId xmlns:p14="http://schemas.microsoft.com/office/powerpoint/2010/main" val="137504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b="1" dirty="0"/>
              <a:t>Questionário </a:t>
            </a:r>
            <a:r>
              <a:rPr lang="pt-BR" b="1" dirty="0" smtClean="0"/>
              <a:t>aplicado aos educadores</a:t>
            </a:r>
            <a:r>
              <a:rPr lang="pt-BR" sz="3200" b="1" dirty="0" smtClean="0"/>
              <a:t> </a:t>
            </a:r>
            <a:r>
              <a:rPr lang="pt-BR" sz="3200" b="1" dirty="0"/>
              <a:t>– características Analisadas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2060848"/>
            <a:ext cx="7488832" cy="3744416"/>
          </a:xfrm>
        </p:spPr>
        <p:txBody>
          <a:bodyPr/>
          <a:lstStyle/>
          <a:p>
            <a:r>
              <a:rPr lang="pt-BR" dirty="0"/>
              <a:t>Perfil do professor</a:t>
            </a:r>
          </a:p>
          <a:p>
            <a:r>
              <a:rPr lang="pt-BR" dirty="0"/>
              <a:t>Formação</a:t>
            </a:r>
          </a:p>
          <a:p>
            <a:r>
              <a:rPr lang="pt-BR" dirty="0"/>
              <a:t>Informações sobre práticas pedagógicas</a:t>
            </a:r>
          </a:p>
          <a:p>
            <a:r>
              <a:rPr lang="pt-BR" dirty="0"/>
              <a:t>Violência na escola</a:t>
            </a:r>
          </a:p>
          <a:p>
            <a:r>
              <a:rPr lang="pt-BR" dirty="0"/>
              <a:t>Material </a:t>
            </a:r>
            <a:r>
              <a:rPr lang="pt-BR" dirty="0" smtClean="0"/>
              <a:t>didático</a:t>
            </a:r>
          </a:p>
          <a:p>
            <a:r>
              <a:rPr lang="pt-BR" dirty="0" smtClean="0"/>
              <a:t>Perfil </a:t>
            </a:r>
            <a:r>
              <a:rPr lang="pt-BR" dirty="0"/>
              <a:t>do diretor</a:t>
            </a:r>
          </a:p>
          <a:p>
            <a:r>
              <a:rPr lang="pt-BR" dirty="0"/>
              <a:t>Informações sobre gestão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683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7128792" cy="3096344"/>
          </a:xfrm>
        </p:spPr>
        <p:txBody>
          <a:bodyPr/>
          <a:lstStyle/>
          <a:p>
            <a:r>
              <a:rPr lang="pt-BR" sz="2400" dirty="0" smtClean="0"/>
              <a:t>Obrigado. (</a:t>
            </a:r>
            <a:r>
              <a:rPr lang="pt-BR" sz="2400" dirty="0" smtClean="0">
                <a:hlinkClick r:id="rId2"/>
              </a:rPr>
              <a:t>ernesto.faria@gmail.com</a:t>
            </a:r>
            <a:r>
              <a:rPr lang="pt-BR" sz="2400" dirty="0" smtClean="0"/>
              <a:t> e </a:t>
            </a:r>
            <a:r>
              <a:rPr lang="pt-BR" sz="2400" dirty="0" smtClean="0">
                <a:hlinkClick r:id="rId3"/>
              </a:rPr>
              <a:t>ernesto@fundacaolemann.org.br</a:t>
            </a:r>
            <a:r>
              <a:rPr lang="pt-BR" sz="2400" dirty="0" smtClean="0"/>
              <a:t>)</a:t>
            </a:r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8150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6480720" cy="1070992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Perguntas básicas (ou o que eu tenho que saber para interpretar um modelo)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136904" cy="3312368"/>
          </a:xfrm>
        </p:spPr>
        <p:txBody>
          <a:bodyPr/>
          <a:lstStyle/>
          <a:p>
            <a:r>
              <a:rPr lang="pt-BR" dirty="0" smtClean="0"/>
              <a:t>1. Quem/O que se quer avaliar?</a:t>
            </a:r>
          </a:p>
          <a:p>
            <a:r>
              <a:rPr lang="pt-BR" dirty="0" smtClean="0"/>
              <a:t>2. Os dados são os adequados? São comparáveis?</a:t>
            </a:r>
          </a:p>
          <a:p>
            <a:r>
              <a:rPr lang="pt-BR" dirty="0" smtClean="0"/>
              <a:t>3. Quais as hipóteses? Qual a margem de erro / limitações </a:t>
            </a:r>
            <a:r>
              <a:rPr lang="pt-BR" dirty="0"/>
              <a:t>que se está admitindo?</a:t>
            </a:r>
          </a:p>
          <a:p>
            <a:r>
              <a:rPr lang="pt-BR" dirty="0"/>
              <a:t>4. Qual o melhor modelo? Qual o melhor formato de pesquisa?</a:t>
            </a:r>
          </a:p>
          <a:p>
            <a:r>
              <a:rPr lang="pt-BR" dirty="0" smtClean="0"/>
              <a:t>5. O que eu sei sobre os dados? Fazer/Olhar análises descritivas.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718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Etapas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8280920" cy="3816424"/>
          </a:xfrm>
        </p:spPr>
        <p:txBody>
          <a:bodyPr/>
          <a:lstStyle/>
          <a:p>
            <a:pPr marL="552450" indent="-552450">
              <a:buFont typeface="Wingdings" pitchFamily="2" charset="2"/>
              <a:buAutoNum type="arabicPeriod"/>
            </a:pPr>
            <a:r>
              <a:rPr lang="pt-BR" dirty="0"/>
              <a:t>Análise </a:t>
            </a:r>
            <a:r>
              <a:rPr lang="pt-BR" dirty="0" smtClean="0"/>
              <a:t>descritiva</a:t>
            </a:r>
          </a:p>
          <a:p>
            <a:pPr marL="552450" indent="-552450">
              <a:buFont typeface="Wingdings" pitchFamily="2" charset="2"/>
              <a:buAutoNum type="arabicPeriod"/>
            </a:pPr>
            <a:endParaRPr lang="pt-BR" dirty="0" smtClean="0"/>
          </a:p>
          <a:p>
            <a:pPr marL="552450" indent="-552450">
              <a:buFont typeface="Wingdings" pitchFamily="2" charset="2"/>
              <a:buAutoNum type="arabicPeriod"/>
            </a:pPr>
            <a:r>
              <a:rPr lang="pt-BR" dirty="0" smtClean="0"/>
              <a:t>Cruzamentos, correlações, estudos preliminares sobre a hipótese</a:t>
            </a:r>
          </a:p>
          <a:p>
            <a:pPr marL="552450" indent="-552450">
              <a:buFont typeface="Wingdings" pitchFamily="2" charset="2"/>
              <a:buAutoNum type="arabicPeriod"/>
            </a:pPr>
            <a:endParaRPr lang="pt-BR" dirty="0" smtClean="0"/>
          </a:p>
          <a:p>
            <a:pPr marL="552450" indent="-552450">
              <a:buFont typeface="Wingdings" pitchFamily="2" charset="2"/>
              <a:buAutoNum type="arabicPeriod"/>
            </a:pPr>
            <a:r>
              <a:rPr lang="pt-BR" dirty="0" smtClean="0"/>
              <a:t>Regressões econométricas</a:t>
            </a:r>
          </a:p>
          <a:p>
            <a:pPr marL="552450" indent="-552450">
              <a:buFont typeface="Wingdings" pitchFamily="2" charset="2"/>
              <a:buAutoNum type="arabicPeriod"/>
            </a:pPr>
            <a:endParaRPr lang="pt-BR" dirty="0" smtClean="0"/>
          </a:p>
          <a:p>
            <a:pPr marL="552450" indent="-552450">
              <a:buFont typeface="Wingdings" pitchFamily="2" charset="2"/>
              <a:buAutoNum type="arabicPeriod"/>
            </a:pPr>
            <a:r>
              <a:rPr lang="pt-BR" dirty="0" smtClean="0"/>
              <a:t>Discussão e interpretação dos resultados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30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1. Análise descritiva - exemplos</a:t>
            </a:r>
          </a:p>
        </p:txBody>
      </p:sp>
      <p:graphicFrame>
        <p:nvGraphicFramePr>
          <p:cNvPr id="96282" name="Object 26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81786508"/>
              </p:ext>
            </p:extLst>
          </p:nvPr>
        </p:nvGraphicFramePr>
        <p:xfrm>
          <a:off x="-10482" y="1772816"/>
          <a:ext cx="9144000" cy="412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Gráfico" r:id="rId3" imgW="10753844" imgH="4848352" progId="Excel.Chart.8">
                  <p:embed/>
                </p:oleObj>
              </mc:Choice>
              <mc:Fallback>
                <p:oleObj name="Gráfico" r:id="rId3" imgW="10753844" imgH="4848352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0482" y="1772816"/>
                        <a:ext cx="9144000" cy="412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80" name="Text Box 24"/>
          <p:cNvSpPr txBox="1">
            <a:spLocks noChangeArrowheads="1"/>
          </p:cNvSpPr>
          <p:nvPr/>
        </p:nvSpPr>
        <p:spPr bwMode="auto">
          <a:xfrm>
            <a:off x="1258888" y="6165850"/>
            <a:ext cx="66960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000"/>
              <a:t>47.375 respostas para esta questão em 2007 e 48.542 respostas em 2009. Fonte: Prova Brasil.</a:t>
            </a:r>
          </a:p>
        </p:txBody>
      </p:sp>
    </p:spTree>
    <p:extLst>
      <p:ext uri="{BB962C8B-B14F-4D97-AF65-F5344CB8AC3E}">
        <p14:creationId xmlns:p14="http://schemas.microsoft.com/office/powerpoint/2010/main" val="106135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1. Análise descritiva - exemplos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6400800" cy="3096344"/>
          </a:xfrm>
        </p:spPr>
        <p:txBody>
          <a:bodyPr/>
          <a:lstStyle/>
          <a:p>
            <a:pPr lvl="0"/>
            <a:r>
              <a:rPr lang="pt-BR" b="1" dirty="0"/>
              <a:t>Ocorreu na escola rotatividade do corpo docente</a:t>
            </a:r>
            <a:r>
              <a:rPr lang="pt-BR" b="1" dirty="0" smtClean="0"/>
              <a:t>?</a:t>
            </a:r>
          </a:p>
          <a:p>
            <a:pPr lvl="0"/>
            <a:endParaRPr lang="pt-BR" b="1" dirty="0"/>
          </a:p>
          <a:p>
            <a:pPr lvl="0"/>
            <a:endParaRPr lang="pt-BR" b="1" dirty="0" smtClean="0"/>
          </a:p>
          <a:p>
            <a:pPr lvl="0"/>
            <a:endParaRPr lang="pt-BR" b="1" dirty="0"/>
          </a:p>
          <a:p>
            <a:pPr marL="0" lvl="0" indent="0">
              <a:buNone/>
            </a:pPr>
            <a:endParaRPr lang="pt-BR" b="1" dirty="0"/>
          </a:p>
          <a:p>
            <a:r>
              <a:rPr lang="pt-BR" b="1" dirty="0"/>
              <a:t>Ocorreu na escola </a:t>
            </a:r>
            <a:r>
              <a:rPr lang="pt-BR" b="1" dirty="0" smtClean="0"/>
              <a:t>altos </a:t>
            </a:r>
            <a:r>
              <a:rPr lang="pt-BR" b="1" dirty="0"/>
              <a:t>índices de faltas por parte de professores?</a:t>
            </a:r>
            <a:endParaRPr lang="pt-BR" dirty="0"/>
          </a:p>
          <a:p>
            <a:pPr lvl="0"/>
            <a:endParaRPr lang="pt-BR" dirty="0"/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/>
          <a:stretch>
            <a:fillRect/>
          </a:stretch>
        </p:blipFill>
        <p:spPr>
          <a:xfrm>
            <a:off x="646527" y="2440724"/>
            <a:ext cx="5760640" cy="1584176"/>
          </a:xfrm>
          <a:prstGeom prst="rect">
            <a:avLst/>
          </a:prstGeom>
        </p:spPr>
      </p:pic>
      <p:pic>
        <p:nvPicPr>
          <p:cNvPr id="5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647844" y="4941168"/>
            <a:ext cx="5400040" cy="12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68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1. Análise descritiva - exemplos</a:t>
            </a:r>
          </a:p>
        </p:txBody>
      </p:sp>
      <p:graphicFrame>
        <p:nvGraphicFramePr>
          <p:cNvPr id="103428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14985251"/>
              </p:ext>
            </p:extLst>
          </p:nvPr>
        </p:nvGraphicFramePr>
        <p:xfrm>
          <a:off x="0" y="1772816"/>
          <a:ext cx="9144000" cy="412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Gráfico" r:id="rId3" imgW="10753844" imgH="4848352" progId="Excel.Chart.8">
                  <p:embed/>
                </p:oleObj>
              </mc:Choice>
              <mc:Fallback>
                <p:oleObj name="Gráfico" r:id="rId3" imgW="10753844" imgH="4848352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772816"/>
                        <a:ext cx="9144000" cy="412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31" name="Text Box 7"/>
          <p:cNvSpPr txBox="1">
            <a:spLocks noChangeArrowheads="1"/>
          </p:cNvSpPr>
          <p:nvPr/>
        </p:nvSpPr>
        <p:spPr bwMode="auto">
          <a:xfrm>
            <a:off x="395288" y="6237288"/>
            <a:ext cx="8748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000"/>
              <a:t>Para 2007 as respostas englobam 2.097.022 alunos de quarta-série e 1.766.348 alunos da oitava-série. Já em 2009 as respostas englobam 2.198.011 alunos de quarta-série e 1.798.721 alunos da oitava-série. Fonte: Prova Brasil.</a:t>
            </a:r>
          </a:p>
        </p:txBody>
      </p:sp>
    </p:spTree>
    <p:extLst>
      <p:ext uri="{BB962C8B-B14F-4D97-AF65-F5344CB8AC3E}">
        <p14:creationId xmlns:p14="http://schemas.microsoft.com/office/powerpoint/2010/main" val="370498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/>
              <a:t>2. </a:t>
            </a:r>
            <a:r>
              <a:rPr lang="pt-BR" sz="3200" b="1" dirty="0" smtClean="0"/>
              <a:t>Cruzamentos de variáveis</a:t>
            </a:r>
            <a:endParaRPr lang="pt-BR" sz="3200" b="1" dirty="0"/>
          </a:p>
        </p:txBody>
      </p:sp>
      <p:graphicFrame>
        <p:nvGraphicFramePr>
          <p:cNvPr id="106503" name="Object 7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60790291"/>
              </p:ext>
            </p:extLst>
          </p:nvPr>
        </p:nvGraphicFramePr>
        <p:xfrm>
          <a:off x="0" y="1844824"/>
          <a:ext cx="9144000" cy="412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Gráfico" r:id="rId3" imgW="10753844" imgH="4848352" progId="Excel.Chart.8">
                  <p:embed/>
                </p:oleObj>
              </mc:Choice>
              <mc:Fallback>
                <p:oleObj name="Gráfico" r:id="rId3" imgW="10753844" imgH="4848352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44824"/>
                        <a:ext cx="9144000" cy="412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78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3. Análise econométrica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628800"/>
            <a:ext cx="8064896" cy="4608512"/>
          </a:xfrm>
        </p:spPr>
        <p:txBody>
          <a:bodyPr/>
          <a:lstStyle/>
          <a:p>
            <a:r>
              <a:rPr lang="pt-BR" sz="2400" dirty="0" smtClean="0"/>
              <a:t>Compreender relações existentes entre variáveis. Exemplo: Identificar </a:t>
            </a:r>
            <a:r>
              <a:rPr lang="pt-BR" sz="2400" dirty="0"/>
              <a:t>os fatores que </a:t>
            </a:r>
            <a:r>
              <a:rPr lang="pt-BR" sz="2400" dirty="0" smtClean="0"/>
              <a:t>afetam ou estão associados ao </a:t>
            </a:r>
            <a:r>
              <a:rPr lang="pt-BR" sz="2400" dirty="0"/>
              <a:t>aprendizado </a:t>
            </a:r>
            <a:r>
              <a:rPr lang="pt-BR" sz="2400" dirty="0" smtClean="0"/>
              <a:t>escolar</a:t>
            </a:r>
          </a:p>
          <a:p>
            <a:endParaRPr lang="pt-BR" sz="2400" dirty="0"/>
          </a:p>
          <a:p>
            <a:r>
              <a:rPr lang="pt-BR" sz="2400" dirty="0" smtClean="0"/>
              <a:t>Tentar colocar no modelo um leque de variáveis explicativas que estão relacionadas à variável dependente</a:t>
            </a:r>
          </a:p>
          <a:p>
            <a:pPr marL="0" indent="0">
              <a:buNone/>
            </a:pPr>
            <a:endParaRPr lang="pt-BR" sz="2400" dirty="0"/>
          </a:p>
          <a:p>
            <a:r>
              <a:rPr lang="pt-BR" sz="2400" dirty="0"/>
              <a:t>Identificar falsos veredictos que podem ser feitos, comparando com os resultados encontrados na etapa </a:t>
            </a:r>
            <a:r>
              <a:rPr lang="pt-BR" sz="2400" dirty="0" smtClean="0"/>
              <a:t>2</a:t>
            </a:r>
            <a:r>
              <a:rPr lang="pt-BR" sz="2400" dirty="0"/>
              <a:t> </a:t>
            </a:r>
            <a:r>
              <a:rPr lang="pt-BR" sz="2400" dirty="0" smtClean="0"/>
              <a:t>e com outras análises já formuladas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0219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resentação Nova Escola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a 2">
      <a:majorFont>
        <a:latin typeface="DIN Light"/>
        <a:ea typeface=""/>
        <a:cs typeface=""/>
      </a:majorFont>
      <a:minorFont>
        <a:latin typeface="DI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Nova Escola</Template>
  <TotalTime>2483</TotalTime>
  <Words>998</Words>
  <Application>Microsoft Office PowerPoint</Application>
  <PresentationFormat>Apresentação na tela (4:3)</PresentationFormat>
  <Paragraphs>197</Paragraphs>
  <Slides>25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25</vt:i4>
      </vt:variant>
    </vt:vector>
  </HeadingPairs>
  <TitlesOfParts>
    <vt:vector size="33" baseType="lpstr">
      <vt:lpstr>Arial</vt:lpstr>
      <vt:lpstr>Calibri</vt:lpstr>
      <vt:lpstr>DIN</vt:lpstr>
      <vt:lpstr>DIN Light</vt:lpstr>
      <vt:lpstr>Wingdings</vt:lpstr>
      <vt:lpstr>Apresentação Nova Escola</vt:lpstr>
      <vt:lpstr>Gráfico</vt:lpstr>
      <vt:lpstr>Bitmap Image</vt:lpstr>
      <vt:lpstr>Como avançar na interpretação de resultados de modelos estatísticos?  </vt:lpstr>
      <vt:lpstr>Objetivos do curso</vt:lpstr>
      <vt:lpstr>Perguntas básicas (ou o que eu tenho que saber para interpretar um modelo)</vt:lpstr>
      <vt:lpstr>Etapas</vt:lpstr>
      <vt:lpstr>1. Análise descritiva - exemplos</vt:lpstr>
      <vt:lpstr>1. Análise descritiva - exemplos</vt:lpstr>
      <vt:lpstr>1. Análise descritiva - exemplos</vt:lpstr>
      <vt:lpstr>2. Cruzamentos de variáveis</vt:lpstr>
      <vt:lpstr>3. Análise econométrica</vt:lpstr>
      <vt:lpstr>3. Análise econométrica - exemplo</vt:lpstr>
      <vt:lpstr>Apresentação do PowerPoint</vt:lpstr>
      <vt:lpstr>Variáveis binárias</vt:lpstr>
      <vt:lpstr>Apresentação do PowerPoint</vt:lpstr>
      <vt:lpstr>Problemas</vt:lpstr>
      <vt:lpstr>Origem dos problemas</vt:lpstr>
      <vt:lpstr>Exercício 1</vt:lpstr>
      <vt:lpstr>4. Discussão dos resultados</vt:lpstr>
      <vt:lpstr>Identificando a relação entre as variáveis explicativas e a variável dependente</vt:lpstr>
      <vt:lpstr>4. Discussão dos resultados</vt:lpstr>
      <vt:lpstr>Exercício 2</vt:lpstr>
      <vt:lpstr>Exercício 3</vt:lpstr>
      <vt:lpstr>Mapeamento de literatura para resgate de marco teórico e categorização de fatores associados ao desempenho escola</vt:lpstr>
      <vt:lpstr>Questionário do aluno – características analisadas</vt:lpstr>
      <vt:lpstr>Questionário aplicado aos educadores – características Analisadas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Fundação Lemann  Apresentação institucional – modelo</dc:title>
  <dc:creator>Ernesto Martins Faria</dc:creator>
  <cp:lastModifiedBy>ernestomf@al.insper.edu.br</cp:lastModifiedBy>
  <cp:revision>158</cp:revision>
  <cp:lastPrinted>2012-06-12T15:09:36Z</cp:lastPrinted>
  <dcterms:created xsi:type="dcterms:W3CDTF">2012-03-30T14:06:35Z</dcterms:created>
  <dcterms:modified xsi:type="dcterms:W3CDTF">2014-09-22T11:17:41Z</dcterms:modified>
</cp:coreProperties>
</file>